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1" r:id="rId3"/>
    <p:sldId id="260" r:id="rId4"/>
    <p:sldId id="259" r:id="rId5"/>
    <p:sldId id="262" r:id="rId6"/>
    <p:sldId id="277" r:id="rId7"/>
    <p:sldId id="258" r:id="rId8"/>
    <p:sldId id="263" r:id="rId9"/>
    <p:sldId id="264" r:id="rId10"/>
    <p:sldId id="266" r:id="rId11"/>
    <p:sldId id="274" r:id="rId12"/>
    <p:sldId id="265" r:id="rId13"/>
    <p:sldId id="267" r:id="rId14"/>
    <p:sldId id="268" r:id="rId15"/>
    <p:sldId id="269" r:id="rId16"/>
    <p:sldId id="282" r:id="rId17"/>
    <p:sldId id="279" r:id="rId18"/>
    <p:sldId id="280" r:id="rId19"/>
    <p:sldId id="275" r:id="rId20"/>
    <p:sldId id="276" r:id="rId21"/>
    <p:sldId id="284" r:id="rId22"/>
    <p:sldId id="283" r:id="rId23"/>
    <p:sldId id="271" r:id="rId24"/>
    <p:sldId id="278" r:id="rId25"/>
    <p:sldId id="270" r:id="rId26"/>
    <p:sldId id="273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21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30/11/15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</a:t>
            </a:r>
            <a:r>
              <a:rPr lang="en-US" sz="700" dirty="0" smtClean="0">
                <a:latin typeface="Montserrat"/>
              </a:rPr>
              <a:t>This </a:t>
            </a:r>
            <a:r>
              <a:rPr lang="en-US" sz="700" dirty="0" smtClean="0">
                <a:latin typeface="Montserrat"/>
              </a:rPr>
              <a:t>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://martinfowler.com/bliki/BlueGreenDeployment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Containers and 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the evolution of </a:t>
            </a:r>
            <a:r>
              <a:rPr lang="en-US" dirty="0" err="1" smtClean="0">
                <a:ea typeface="ヒラギノ角ゴ ProN W3" charset="0"/>
                <a:cs typeface="ヒラギノ角ゴ ProN W3" charset="0"/>
              </a:rPr>
              <a:t>PaaS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Nov 2015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libcontainer</a:t>
            </a:r>
            <a:r>
              <a:rPr lang="en-US" dirty="0" smtClean="0"/>
              <a:t> and the Open Container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dirty="0" err="1" smtClean="0"/>
              <a:t>standardised</a:t>
            </a:r>
            <a:r>
              <a:rPr lang="en-US" sz="2800" dirty="0" smtClean="0"/>
              <a:t> interface into the container layer</a:t>
            </a:r>
          </a:p>
          <a:p>
            <a:pPr lvl="1"/>
            <a:r>
              <a:rPr lang="en-US" sz="2400" dirty="0" smtClean="0"/>
              <a:t>Part of </a:t>
            </a:r>
            <a:r>
              <a:rPr lang="en-US" sz="2400" dirty="0" err="1" smtClean="0"/>
              <a:t>runC</a:t>
            </a:r>
            <a:r>
              <a:rPr lang="en-US" sz="2400" dirty="0" smtClean="0"/>
              <a:t> the open runtime from </a:t>
            </a:r>
            <a:r>
              <a:rPr lang="en-US" sz="2400" dirty="0" err="1" smtClean="0"/>
              <a:t>Docker</a:t>
            </a:r>
            <a:endParaRPr lang="en-US" sz="2400" dirty="0" smtClean="0"/>
          </a:p>
          <a:p>
            <a:pPr lvl="1"/>
            <a:r>
              <a:rPr lang="en-US" sz="2400" dirty="0" smtClean="0"/>
              <a:t>A key basis of the Open Container Foundation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3753970"/>
            <a:ext cx="71374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Native Computing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definition of “Cloud Native”</a:t>
            </a:r>
          </a:p>
          <a:p>
            <a:pPr lvl="1"/>
            <a:r>
              <a:rPr lang="en-US" dirty="0" smtClean="0"/>
              <a:t>Container Packaged</a:t>
            </a:r>
          </a:p>
          <a:p>
            <a:pPr lvl="1"/>
            <a:r>
              <a:rPr lang="en-US" dirty="0" smtClean="0"/>
              <a:t>Dynamically Managed</a:t>
            </a:r>
          </a:p>
          <a:p>
            <a:pPr lvl="1"/>
            <a:r>
              <a:rPr lang="en-US" dirty="0" smtClean="0"/>
              <a:t>Micro-Service oriented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810203"/>
            <a:ext cx="6506689" cy="27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6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on top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adds several things to LXC and containerization:</a:t>
            </a:r>
          </a:p>
          <a:p>
            <a:pPr lvl="1"/>
            <a:r>
              <a:rPr lang="en-US" dirty="0" smtClean="0"/>
              <a:t>Copy on write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2"/>
            <a:r>
              <a:rPr lang="en-US" dirty="0" smtClean="0"/>
              <a:t>Layered images and the ability to extend machines easily</a:t>
            </a:r>
          </a:p>
          <a:p>
            <a:pPr lvl="1"/>
            <a:r>
              <a:rPr lang="en-US" dirty="0" smtClean="0"/>
              <a:t>Simple textual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Portable deployment across machines</a:t>
            </a:r>
          </a:p>
          <a:p>
            <a:pPr lvl="2"/>
            <a:r>
              <a:rPr lang="en-US" dirty="0" smtClean="0"/>
              <a:t>Creating an ecosystem of images</a:t>
            </a:r>
          </a:p>
          <a:p>
            <a:pPr lvl="1"/>
            <a:r>
              <a:rPr lang="en-US" dirty="0" smtClean="0"/>
              <a:t>Application centric</a:t>
            </a:r>
          </a:p>
          <a:p>
            <a:pPr lvl="2"/>
            <a:r>
              <a:rPr lang="en-US" dirty="0" smtClean="0"/>
              <a:t>Each VM is a process (roughly speaking)</a:t>
            </a:r>
          </a:p>
          <a:p>
            <a:pPr lvl="1"/>
            <a:r>
              <a:rPr lang="en-US" dirty="0" smtClean="0"/>
              <a:t>Plus others (auto-build,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675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ecosystem </a:t>
            </a:r>
            <a:r>
              <a:rPr lang="en-US" dirty="0" smtClean="0"/>
              <a:t>has created a </a:t>
            </a:r>
            <a:r>
              <a:rPr lang="en-US" i="1" dirty="0" smtClean="0"/>
              <a:t> network effect</a:t>
            </a:r>
            <a:endParaRPr lang="en-US" dirty="0"/>
          </a:p>
          <a:p>
            <a:r>
              <a:rPr lang="en-US" dirty="0" smtClean="0"/>
              <a:t>Metcalfe’s Law states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value of a telecommunications network is proportional to the square of the number of connected users of the system </a:t>
            </a:r>
          </a:p>
          <a:p>
            <a:r>
              <a:rPr lang="en-US" dirty="0" smtClean="0"/>
              <a:t>There is surely a corollary for ecosystems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681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Docker</a:t>
            </a:r>
            <a:r>
              <a:rPr lang="en-US" dirty="0" smtClean="0"/>
              <a:t>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7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31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simple </a:t>
            </a:r>
            <a:r>
              <a:rPr lang="en-US" dirty="0" err="1" smtClean="0"/>
              <a:t>Docker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docker.io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ubuntu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run –t –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 /bin/bash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commit </a:t>
            </a:r>
            <a:r>
              <a:rPr lang="en-US" dirty="0" err="1" smtClean="0"/>
              <a:t>funky_freo</a:t>
            </a:r>
            <a:r>
              <a:rPr lang="en-US" dirty="0" smtClean="0"/>
              <a:t> image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push image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7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0" y="1417638"/>
            <a:ext cx="4657223" cy="44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89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is the codification of the interface between Development and Operations</a:t>
            </a:r>
          </a:p>
          <a:p>
            <a:pPr lvl="1"/>
            <a:r>
              <a:rPr lang="en-US" dirty="0" smtClean="0"/>
              <a:t>Agile </a:t>
            </a:r>
          </a:p>
          <a:p>
            <a:pPr lvl="1"/>
            <a:r>
              <a:rPr lang="en-US" dirty="0" smtClean="0"/>
              <a:t>Repeatable</a:t>
            </a:r>
          </a:p>
          <a:p>
            <a:pPr lvl="1"/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Versioned </a:t>
            </a:r>
          </a:p>
          <a:p>
            <a:pPr lvl="1"/>
            <a:r>
              <a:rPr lang="en-US" dirty="0" smtClean="0"/>
              <a:t>Automated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59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and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could be argued strongly that the rise of </a:t>
            </a:r>
            <a:r>
              <a:rPr lang="en-US" dirty="0" err="1" smtClean="0"/>
              <a:t>DevOps</a:t>
            </a:r>
            <a:r>
              <a:rPr lang="en-US" dirty="0" smtClean="0"/>
              <a:t> is tied to the rise of Cloud</a:t>
            </a:r>
          </a:p>
          <a:p>
            <a:pPr lvl="1"/>
            <a:r>
              <a:rPr lang="en-US" dirty="0" smtClean="0"/>
              <a:t>Clear requirement for automated, repeatable configuration and deployment</a:t>
            </a:r>
          </a:p>
          <a:p>
            <a:pPr lvl="1"/>
            <a:r>
              <a:rPr lang="en-US" dirty="0" smtClean="0"/>
              <a:t>Reducing the hardware provisioning time has highlighted the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03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Kittens </a:t>
            </a:r>
            <a:r>
              <a:rPr lang="en-US" sz="3200" dirty="0" err="1"/>
              <a:t>vs</a:t>
            </a:r>
            <a:r>
              <a:rPr lang="en-US" sz="3200" dirty="0"/>
              <a:t> Cattle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(An unpleasant but effective analogy)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718" y="1843364"/>
            <a:ext cx="4850952" cy="2728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79" y="1843364"/>
            <a:ext cx="3512634" cy="35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2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</a:p>
          <a:p>
            <a:r>
              <a:rPr lang="en-US" dirty="0" smtClean="0"/>
              <a:t>History and Approach</a:t>
            </a:r>
          </a:p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 in a container model</a:t>
            </a:r>
            <a:endParaRPr lang="en-US" dirty="0"/>
          </a:p>
          <a:p>
            <a:r>
              <a:rPr lang="en-US" dirty="0" smtClean="0"/>
              <a:t>Futures</a:t>
            </a:r>
          </a:p>
        </p:txBody>
      </p:sp>
    </p:spTree>
    <p:extLst>
      <p:ext uri="{BB962C8B-B14F-4D97-AF65-F5344CB8AC3E}">
        <p14:creationId xmlns:p14="http://schemas.microsoft.com/office/powerpoint/2010/main" val="3620502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6" y="1242066"/>
            <a:ext cx="8420264" cy="5363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http://martinfowler.com/bliki/</a:t>
            </a:r>
            <a:r>
              <a:rPr lang="en-US" dirty="0" smtClean="0">
                <a:hlinkClick r:id="rId3"/>
              </a:rPr>
              <a:t>BlueGreenDeployment.html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30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Puppet, Chef</a:t>
            </a:r>
          </a:p>
          <a:p>
            <a:pPr lvl="1"/>
            <a:r>
              <a:rPr lang="en-US" dirty="0" smtClean="0"/>
              <a:t>Automated configuration and deployment tools</a:t>
            </a:r>
          </a:p>
          <a:p>
            <a:pPr lvl="1"/>
            <a:r>
              <a:rPr lang="en-US" dirty="0" smtClean="0"/>
              <a:t>Allow complex infrastructures to be re-configured automatically</a:t>
            </a:r>
          </a:p>
          <a:p>
            <a:r>
              <a:rPr lang="en-US" dirty="0" smtClean="0"/>
              <a:t>Vagrant</a:t>
            </a:r>
          </a:p>
          <a:p>
            <a:pPr lvl="1"/>
            <a:r>
              <a:rPr lang="en-US" dirty="0" smtClean="0"/>
              <a:t>Create VMs instantly</a:t>
            </a:r>
          </a:p>
          <a:p>
            <a:r>
              <a:rPr lang="en-US" dirty="0" smtClean="0"/>
              <a:t>Plus many many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59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and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is a key </a:t>
            </a:r>
            <a:r>
              <a:rPr lang="en-US" dirty="0" err="1" smtClean="0"/>
              <a:t>DevOps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Speeds up the creation of repeatable deployments</a:t>
            </a:r>
          </a:p>
          <a:p>
            <a:r>
              <a:rPr lang="en-US" dirty="0" smtClean="0"/>
              <a:t>Consistency between development, test and production</a:t>
            </a:r>
          </a:p>
          <a:p>
            <a:r>
              <a:rPr lang="en-US" dirty="0" smtClean="0"/>
              <a:t>Versioned repository</a:t>
            </a:r>
          </a:p>
          <a:p>
            <a:r>
              <a:rPr lang="en-US" dirty="0" smtClean="0"/>
              <a:t>Works with Chef, Puppet,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54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</a:t>
            </a:r>
            <a:r>
              <a:rPr lang="en-US" dirty="0" err="1" smtClean="0"/>
              <a:t>Docker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It is very complex to connect different containers, even on a single machine</a:t>
            </a:r>
          </a:p>
          <a:p>
            <a:pPr lvl="2"/>
            <a:r>
              <a:rPr lang="en-US" dirty="0" smtClean="0"/>
              <a:t>Weave Networks</a:t>
            </a:r>
          </a:p>
          <a:p>
            <a:pPr lvl="2"/>
            <a:r>
              <a:rPr lang="en-US" dirty="0" err="1" smtClean="0"/>
              <a:t>SocketPlane</a:t>
            </a:r>
            <a:r>
              <a:rPr lang="en-US" dirty="0" smtClean="0"/>
              <a:t> (bought by 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Swarm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 smtClean="0"/>
              <a:t>Kubernetes</a:t>
            </a:r>
            <a:endParaRPr lang="en-US" dirty="0" smtClean="0"/>
          </a:p>
          <a:p>
            <a:pPr lvl="1"/>
            <a:r>
              <a:rPr lang="en-US" dirty="0" err="1" smtClean="0"/>
              <a:t>CoreOS</a:t>
            </a:r>
            <a:endParaRPr lang="en-US" dirty="0" smtClean="0"/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  <a:p>
            <a:r>
              <a:rPr lang="en-US" dirty="0" smtClean="0"/>
              <a:t>Lack of mutable file system</a:t>
            </a:r>
          </a:p>
          <a:p>
            <a:pPr lvl="1"/>
            <a:r>
              <a:rPr lang="en-US" dirty="0" err="1" smtClean="0"/>
              <a:t>Flocker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7181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Kubernetes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3625398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Open Source cluster management of containers</a:t>
            </a:r>
          </a:p>
          <a:p>
            <a:r>
              <a:rPr lang="en-US" sz="2400" dirty="0" smtClean="0"/>
              <a:t>From Google, but separate from the Borg project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65" y="274637"/>
            <a:ext cx="4520249" cy="55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70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74" y="1417638"/>
            <a:ext cx="5911725" cy="443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6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and the Container model</a:t>
            </a:r>
          </a:p>
          <a:p>
            <a:pPr lvl="1"/>
            <a:r>
              <a:rPr lang="en-US" dirty="0" smtClean="0"/>
              <a:t>Lightweight virtualization and repeatability</a:t>
            </a:r>
          </a:p>
          <a:p>
            <a:pPr lvl="1"/>
            <a:r>
              <a:rPr lang="en-US" dirty="0" smtClean="0"/>
              <a:t>Blue Green deployment</a:t>
            </a:r>
          </a:p>
          <a:p>
            <a:pPr lvl="1"/>
            <a:r>
              <a:rPr lang="en-US" dirty="0" smtClean="0"/>
              <a:t>“Warehouse Scale” computing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9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Sharing of resources</a:t>
            </a:r>
            <a:br>
              <a:rPr lang="en-US" dirty="0" smtClean="0"/>
            </a:br>
            <a:r>
              <a:rPr lang="en-US" dirty="0" err="1" smtClean="0"/>
              <a:t>vs</a:t>
            </a:r>
            <a:r>
              <a:rPr lang="en-US" dirty="0" smtClean="0"/>
              <a:t> Isolation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210235" y="1583765"/>
            <a:ext cx="0" cy="4258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43107" y="5841999"/>
            <a:ext cx="689983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69777" y="3180700"/>
            <a:ext cx="158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More isolation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Better resource </a:t>
            </a:r>
            <a:r>
              <a:rPr lang="en-US" b="1" dirty="0" err="1" smtClean="0"/>
              <a:t>utilisation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data </a:t>
            </a:r>
            <a:r>
              <a:rPr lang="en-US" dirty="0" err="1" smtClean="0"/>
              <a:t>centre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HW/</a:t>
            </a:r>
            <a:br>
              <a:rPr lang="en-US" dirty="0" smtClean="0"/>
            </a:br>
            <a:r>
              <a:rPr lang="en-US" dirty="0" smtClean="0"/>
              <a:t>Shared </a:t>
            </a:r>
            <a:r>
              <a:rPr lang="en-US" dirty="0" err="1" smtClean="0"/>
              <a:t>Datacentre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 </a:t>
            </a:r>
            <a:br>
              <a:rPr lang="en-US" dirty="0" smtClean="0"/>
            </a:br>
            <a:r>
              <a:rPr lang="en-US" dirty="0" smtClean="0"/>
              <a:t>Machines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 OS</a:t>
            </a:r>
            <a:br>
              <a:rPr lang="en-US" dirty="0" smtClean="0"/>
            </a:br>
            <a:r>
              <a:rPr lang="en-US" dirty="0" smtClean="0"/>
              <a:t>Separate processes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9171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Lightweight Virtualization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zSystems</a:t>
            </a:r>
            <a:r>
              <a:rPr lang="en-US" dirty="0" smtClean="0"/>
              <a:t> Virtual Servers from late 1990s</a:t>
            </a:r>
          </a:p>
          <a:p>
            <a:pPr lvl="1"/>
            <a:r>
              <a:rPr lang="en-US" sz="2000" dirty="0" smtClean="0"/>
              <a:t>(the mainframe really did do everything first)</a:t>
            </a:r>
          </a:p>
          <a:p>
            <a:r>
              <a:rPr lang="en-US" dirty="0" smtClean="0"/>
              <a:t>Solaris Containers</a:t>
            </a:r>
          </a:p>
          <a:p>
            <a:r>
              <a:rPr lang="en-US" dirty="0" smtClean="0"/>
              <a:t>AIX Workload Partitions</a:t>
            </a:r>
          </a:p>
          <a:p>
            <a:r>
              <a:rPr lang="en-US" dirty="0" smtClean="0"/>
              <a:t>FreeBSD Jail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58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Container?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lightweight virtual server</a:t>
            </a:r>
          </a:p>
          <a:p>
            <a:pPr lvl="1"/>
            <a:r>
              <a:rPr lang="en-US" dirty="0" smtClean="0"/>
              <a:t>Running within an Operating System</a:t>
            </a:r>
          </a:p>
          <a:p>
            <a:pPr lvl="1"/>
            <a:r>
              <a:rPr lang="en-US" dirty="0" smtClean="0"/>
              <a:t>Providing various levels of isolation and control</a:t>
            </a:r>
          </a:p>
          <a:p>
            <a:pPr lvl="1"/>
            <a:r>
              <a:rPr lang="en-US" dirty="0" smtClean="0"/>
              <a:t>E.g. Disk isolation and control</a:t>
            </a:r>
          </a:p>
          <a:p>
            <a:pPr lvl="1"/>
            <a:r>
              <a:rPr lang="en-US" dirty="0" smtClean="0"/>
              <a:t>Network isolation</a:t>
            </a:r>
          </a:p>
          <a:p>
            <a:pPr lvl="1"/>
            <a:r>
              <a:rPr lang="en-US" dirty="0" smtClean="0"/>
              <a:t>CPU and memory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7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at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Every </a:t>
            </a:r>
            <a:r>
              <a:rPr lang="en-US" sz="2800" dirty="0" err="1" smtClean="0"/>
              <a:t>GMail</a:t>
            </a:r>
            <a:r>
              <a:rPr lang="en-US" sz="2800" dirty="0" smtClean="0"/>
              <a:t> session is a container</a:t>
            </a:r>
          </a:p>
          <a:p>
            <a:pPr lvl="1"/>
            <a:r>
              <a:rPr lang="en-US" sz="2400" dirty="0" smtClean="0"/>
              <a:t>Try doing an export and then searching your email </a:t>
            </a:r>
            <a:r>
              <a:rPr lang="en-US" sz="2400" dirty="0" smtClean="0">
                <a:sym typeface="Wingdings"/>
              </a:rPr>
              <a:t></a:t>
            </a:r>
          </a:p>
          <a:p>
            <a:r>
              <a:rPr lang="en-US" sz="2800" dirty="0" smtClean="0"/>
              <a:t>“Everything runs in a container”</a:t>
            </a:r>
          </a:p>
          <a:p>
            <a:r>
              <a:rPr lang="en-US" sz="2800" b="1" dirty="0" smtClean="0"/>
              <a:t>2 billion</a:t>
            </a:r>
            <a:r>
              <a:rPr lang="en-US" sz="2800" dirty="0" smtClean="0"/>
              <a:t> containers launched a week</a:t>
            </a:r>
          </a:p>
          <a:p>
            <a:r>
              <a:rPr lang="en-US" sz="2800" dirty="0" smtClean="0"/>
              <a:t>Borg</a:t>
            </a:r>
          </a:p>
          <a:p>
            <a:pPr lvl="1"/>
            <a:r>
              <a:rPr lang="en-US" sz="2400" b="1" dirty="0" smtClean="0"/>
              <a:t>Any</a:t>
            </a:r>
            <a:r>
              <a:rPr lang="en-US" sz="2400" dirty="0" smtClean="0"/>
              <a:t> </a:t>
            </a:r>
            <a:r>
              <a:rPr lang="en-US" sz="2400" dirty="0"/>
              <a:t>G</a:t>
            </a:r>
            <a:r>
              <a:rPr lang="en-US" sz="2400" dirty="0" smtClean="0"/>
              <a:t>oogle developer can instantiate their code in </a:t>
            </a:r>
            <a:r>
              <a:rPr lang="en-US" sz="2400" b="1" dirty="0" smtClean="0"/>
              <a:t>10,000 instances </a:t>
            </a:r>
            <a:r>
              <a:rPr lang="en-US" sz="2400" dirty="0" smtClean="0"/>
              <a:t>any time they want</a:t>
            </a:r>
          </a:p>
          <a:p>
            <a:pPr lvl="1"/>
            <a:r>
              <a:rPr lang="en-US" sz="2400" dirty="0" smtClean="0"/>
              <a:t>Takes about 5 minutes to start that many</a:t>
            </a:r>
          </a:p>
          <a:p>
            <a:pPr lvl="1"/>
            <a:r>
              <a:rPr lang="en-US" sz="2400" dirty="0" smtClean="0"/>
              <a:t>Never exactly 10,000 because of failures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836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Linux Containers (LXC)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Virtualization inside the Linux Operating System</a:t>
            </a:r>
          </a:p>
          <a:p>
            <a:pPr lvl="1"/>
            <a:r>
              <a:rPr lang="en-US" dirty="0" smtClean="0"/>
              <a:t>Not the only Linux option,</a:t>
            </a:r>
            <a:r>
              <a:rPr lang="en-US" dirty="0"/>
              <a:t> </a:t>
            </a:r>
            <a:r>
              <a:rPr lang="en-US" dirty="0" smtClean="0"/>
              <a:t>but the most popular</a:t>
            </a:r>
          </a:p>
          <a:p>
            <a:r>
              <a:rPr lang="en-US" dirty="0" smtClean="0"/>
              <a:t>Allows virtualization including CPU, memory, disk</a:t>
            </a:r>
          </a:p>
          <a:p>
            <a:r>
              <a:rPr lang="en-US" dirty="0" smtClean="0"/>
              <a:t>Simple and effective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sample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lxc</a:t>
            </a:r>
            <a:endParaRPr lang="en-US" dirty="0" smtClean="0"/>
          </a:p>
          <a:p>
            <a:r>
              <a:rPr lang="en-US" dirty="0" err="1"/>
              <a:t>lxc</a:t>
            </a:r>
            <a:r>
              <a:rPr lang="en-US" dirty="0"/>
              <a:t>-create -t </a:t>
            </a:r>
            <a:r>
              <a:rPr lang="en-US" dirty="0" err="1"/>
              <a:t>ubuntu</a:t>
            </a:r>
            <a:r>
              <a:rPr lang="en-US" dirty="0"/>
              <a:t> -n cn-</a:t>
            </a:r>
            <a:r>
              <a:rPr lang="en-US" dirty="0" smtClean="0"/>
              <a:t>01</a:t>
            </a:r>
          </a:p>
          <a:p>
            <a:r>
              <a:rPr lang="en-US" dirty="0" err="1"/>
              <a:t>lxc</a:t>
            </a:r>
            <a:r>
              <a:rPr lang="en-US" dirty="0"/>
              <a:t>-start </a:t>
            </a:r>
            <a:r>
              <a:rPr lang="en-US" dirty="0" smtClean="0"/>
              <a:t>–n cn-01</a:t>
            </a:r>
          </a:p>
          <a:p>
            <a:r>
              <a:rPr lang="en-US" dirty="0" err="1" smtClean="0"/>
              <a:t>lxc</a:t>
            </a:r>
            <a:r>
              <a:rPr lang="en-US" dirty="0" smtClean="0"/>
              <a:t>-console –n cn-01</a:t>
            </a:r>
          </a:p>
          <a:p>
            <a:r>
              <a:rPr lang="en-US" dirty="0" err="1" smtClean="0"/>
              <a:t>lxc</a:t>
            </a:r>
            <a:r>
              <a:rPr lang="en-US" dirty="0" smtClean="0"/>
              <a:t>-freeze –n cn-01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87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Control of resources by process:</a:t>
            </a:r>
          </a:p>
          <a:p>
            <a:pPr lvl="1"/>
            <a:r>
              <a:rPr lang="en-US" dirty="0" err="1"/>
              <a:t>blkio</a:t>
            </a:r>
            <a:r>
              <a:rPr lang="en-US" dirty="0"/>
              <a:t> — this subsystem sets limits </a:t>
            </a:r>
            <a:r>
              <a:rPr lang="en-US" dirty="0" smtClean="0"/>
              <a:t>block </a:t>
            </a:r>
            <a:r>
              <a:rPr lang="en-US" dirty="0"/>
              <a:t>devices such as physical drives </a:t>
            </a:r>
            <a:endParaRPr lang="en-US" dirty="0" smtClean="0"/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pu</a:t>
            </a:r>
            <a:r>
              <a:rPr lang="en-US" dirty="0" smtClean="0"/>
              <a:t> - access </a:t>
            </a:r>
            <a:r>
              <a:rPr lang="en-US" dirty="0"/>
              <a:t>to the CPU.</a:t>
            </a:r>
          </a:p>
          <a:p>
            <a:pPr lvl="1"/>
            <a:r>
              <a:rPr lang="en-US" dirty="0" err="1"/>
              <a:t>cpuacct</a:t>
            </a:r>
            <a:r>
              <a:rPr lang="en-US" dirty="0"/>
              <a:t> — this </a:t>
            </a:r>
            <a:r>
              <a:rPr lang="en-US" dirty="0" smtClean="0"/>
              <a:t>reports on CPU usage</a:t>
            </a:r>
            <a:endParaRPr lang="en-US" dirty="0"/>
          </a:p>
          <a:p>
            <a:pPr lvl="1"/>
            <a:r>
              <a:rPr lang="en-US" dirty="0" err="1"/>
              <a:t>cpuset</a:t>
            </a:r>
            <a:r>
              <a:rPr lang="en-US" dirty="0"/>
              <a:t> — this </a:t>
            </a:r>
            <a:r>
              <a:rPr lang="en-US" dirty="0" smtClean="0"/>
              <a:t>controls usage by CPUs in a multicore</a:t>
            </a:r>
            <a:endParaRPr lang="en-US" dirty="0"/>
          </a:p>
          <a:p>
            <a:pPr lvl="1"/>
            <a:r>
              <a:rPr lang="en-US" dirty="0"/>
              <a:t>devices — this </a:t>
            </a:r>
            <a:r>
              <a:rPr lang="en-US" dirty="0" smtClean="0"/>
              <a:t>denies or grants access to devices</a:t>
            </a:r>
            <a:endParaRPr lang="en-US" dirty="0"/>
          </a:p>
          <a:p>
            <a:pPr lvl="1"/>
            <a:r>
              <a:rPr lang="en-US" dirty="0"/>
              <a:t>freezer — </a:t>
            </a:r>
            <a:r>
              <a:rPr lang="en-US" dirty="0" smtClean="0"/>
              <a:t>suspends and resumes tasks</a:t>
            </a:r>
            <a:endParaRPr lang="en-US" dirty="0"/>
          </a:p>
          <a:p>
            <a:pPr lvl="1"/>
            <a:r>
              <a:rPr lang="en-US" dirty="0"/>
              <a:t>memory — </a:t>
            </a:r>
            <a:r>
              <a:rPr lang="en-US" dirty="0" smtClean="0"/>
              <a:t>controls and reports on memory usage</a:t>
            </a:r>
            <a:endParaRPr lang="en-US" dirty="0"/>
          </a:p>
          <a:p>
            <a:pPr lvl="1"/>
            <a:r>
              <a:rPr lang="en-US" dirty="0" err="1"/>
              <a:t>net_cls</a:t>
            </a:r>
            <a:r>
              <a:rPr lang="en-US" dirty="0"/>
              <a:t> — </a:t>
            </a:r>
            <a:r>
              <a:rPr lang="en-US" dirty="0" smtClean="0"/>
              <a:t>tags network packets with ids for control</a:t>
            </a:r>
            <a:endParaRPr lang="en-US" dirty="0"/>
          </a:p>
          <a:p>
            <a:pPr lvl="1"/>
            <a:r>
              <a:rPr lang="en-US" dirty="0" err="1"/>
              <a:t>net_prio</a:t>
            </a:r>
            <a:r>
              <a:rPr lang="en-US" dirty="0"/>
              <a:t> </a:t>
            </a:r>
            <a:r>
              <a:rPr lang="en-US" dirty="0" smtClean="0"/>
              <a:t>— priority </a:t>
            </a:r>
            <a:r>
              <a:rPr lang="en-US" dirty="0"/>
              <a:t>of network traffic </a:t>
            </a:r>
            <a:r>
              <a:rPr lang="en-US" dirty="0" smtClean="0"/>
              <a:t>per interface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ns — the namespace subsystem.</a:t>
            </a:r>
          </a:p>
        </p:txBody>
      </p:sp>
    </p:spTree>
    <p:extLst>
      <p:ext uri="{BB962C8B-B14F-4D97-AF65-F5344CB8AC3E}">
        <p14:creationId xmlns:p14="http://schemas.microsoft.com/office/powerpoint/2010/main" val="4007284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4324</TotalTime>
  <Words>725</Words>
  <Application>Microsoft Macintosh PowerPoint</Application>
  <PresentationFormat>On-screen Show (4:3)</PresentationFormat>
  <Paragraphs>148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Cloud Computing and Big Data  Containers and  the evolution of PaaS</vt:lpstr>
      <vt:lpstr>Contents</vt:lpstr>
      <vt:lpstr>Sharing of resources vs Isolation</vt:lpstr>
      <vt:lpstr>Lightweight Virtualization history</vt:lpstr>
      <vt:lpstr>What is a Container? </vt:lpstr>
      <vt:lpstr>Containers at Google</vt:lpstr>
      <vt:lpstr>Linux Containers (LXC)</vt:lpstr>
      <vt:lpstr>A sample of LXC</vt:lpstr>
      <vt:lpstr>cgroups</vt:lpstr>
      <vt:lpstr>libcontainer and the Open Container Foundation</vt:lpstr>
      <vt:lpstr>Cloud Native Computing Foundation</vt:lpstr>
      <vt:lpstr>Docker on top of LXC</vt:lpstr>
      <vt:lpstr>Why Docker?</vt:lpstr>
      <vt:lpstr>How does Docker work?</vt:lpstr>
      <vt:lpstr>Some simple Docker commands</vt:lpstr>
      <vt:lpstr>DevOps</vt:lpstr>
      <vt:lpstr>DevOps</vt:lpstr>
      <vt:lpstr>Cloud and DevOps</vt:lpstr>
      <vt:lpstr>Kittens vs Cattle (An unpleasant but effective analogy) </vt:lpstr>
      <vt:lpstr>Blue Green Deployment</vt:lpstr>
      <vt:lpstr>DevOps tools</vt:lpstr>
      <vt:lpstr>DevOps and Docker</vt:lpstr>
      <vt:lpstr>Challenges with Docker and Solutions</vt:lpstr>
      <vt:lpstr>Kubernetes</vt:lpstr>
      <vt:lpstr>Docker ecosystem</vt:lpstr>
      <vt:lpstr>Summary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329</cp:revision>
  <dcterms:created xsi:type="dcterms:W3CDTF">2012-03-07T10:41:54Z</dcterms:created>
  <dcterms:modified xsi:type="dcterms:W3CDTF">2015-11-30T09:00:18Z</dcterms:modified>
</cp:coreProperties>
</file>